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Official alignment sources used in the deck: MoIAT Operation 300Bn, Abu Dhabi Industrial Strategy, Emirates Drug Establishment, MOHAP GS&amp;DP guidelines.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EDE regulates pharmaceutical testing, drug approval and registration, manufacturing, market authorization, pharmacovigilance, control and inspection. MOHAP GS&amp;DP guidelines cover storage and logistics.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 https://moiat.gov.ae/en/about-us/about-the-strategy; https://www.abudhabi.gov.ae/en/programmes/abu-dhabi-industrial-strategy; https://idb.added.gov.ae/en/ADIS; https://www.ede.gov.ae/en/home; https://mohap.gov.ae/documents/20117/1212145/moh+uae+good+storage+practices+english-664.pdf/122d51d0-cf40-25df-1303-e88cddbe8926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MoIAT Operation 300Bn targets increasing industry contribution to GDP to AED300bn by 2031; Abu Dhabi Industrial Strategy targets pharmaceuticals among focus sectors.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high_resolution_aerial_architectural_visual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6692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9A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ADPIC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640080" y="1965960"/>
            <a:ext cx="6949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Abu Dhabi Pharmaceutical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Industrial Corporation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76656" y="3337560"/>
            <a:ext cx="6766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Presentation | Integrated Pharmaceutical Industrial Zone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76656" y="3968496"/>
            <a:ext cx="233172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86384" y="4069080"/>
            <a:ext cx="21122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 km² coastal industrial zone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3154680" y="3968496"/>
            <a:ext cx="2788920" cy="402336"/>
          </a:xfrm>
          <a:prstGeom prst="roundRect">
            <a:avLst>
              <a:gd name="adj" fmla="val 18182"/>
            </a:avLst>
          </a:prstGeom>
          <a:solidFill>
            <a:srgbClr val="0B315F"/>
          </a:solidFill>
          <a:ln w="12700">
            <a:solidFill>
              <a:srgbClr val="0B315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264408" y="4069080"/>
            <a:ext cx="2569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 to 1,000 factories &amp; companies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6108192" y="3968496"/>
            <a:ext cx="224028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17920" y="4069080"/>
            <a:ext cx="2020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 + air export corridor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676656" y="596188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Manufacture in Abu Dhabi. Supply the World.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Regulatory &amp; Compliance Architecture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pharma zone must be fast, but never informal — regulated quality is the asset.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777240" y="157276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173736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Facility licensing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05840" y="200253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and pharmaceutical facility approvals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126480" y="157276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5080" y="173736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registration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355080" y="200253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authorization and product-specific permissions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777240" y="276148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292608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GMP / GDP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05840" y="319125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manufacturing, storage and distribution practices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126480" y="276148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55080" y="292608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labs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55080" y="319125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Testing, batch control, stability and microbiology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777240" y="395020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5840" y="411480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Customs &amp; security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" y="437997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trade access, export documents and inspection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26480" y="3950208"/>
            <a:ext cx="470916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55080" y="411480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Pharmacovigilance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355080" y="4379976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Complaint, recall and post-market systems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777240" y="5440680"/>
            <a:ext cx="10652760" cy="420624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60120" y="5559552"/>
            <a:ext cx="10287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Recommended wording: “Fast Business Entry / Special Trade Access System” — subject to sovereign immigration, customs and security approvals.</a:t>
            </a:r>
            <a:endParaRPr lang="en-US" sz="8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SOP Operating Model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operating procedures from onboarding to export and recall readiness.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941832" y="1874520"/>
            <a:ext cx="640080" cy="64008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Company onboarding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7099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2542032" y="1874520"/>
            <a:ext cx="640080" cy="640080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20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2860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Land / factory allocation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3101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4142232" y="1874520"/>
            <a:ext cx="640080" cy="64008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422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8862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material control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9103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5742432" y="1874520"/>
            <a:ext cx="640080" cy="640080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424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Production &amp; QA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5105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7342632" y="1874520"/>
            <a:ext cx="640080" cy="64008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426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0866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Wholesale sale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1107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8942832" y="1874520"/>
            <a:ext cx="640080" cy="640080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9428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6868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Export &amp; logistics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9710928" y="2194560"/>
            <a:ext cx="585216" cy="0"/>
          </a:xfrm>
          <a:prstGeom prst="line">
            <a:avLst/>
          </a:prstGeom>
          <a:noFill/>
          <a:ln w="16510">
            <a:solidFill>
              <a:srgbClr val="AAB7C7"/>
            </a:solidFill>
            <a:prstDash val="solid"/>
            <a:headEnd type="none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10543032" y="1874520"/>
            <a:ext cx="640080" cy="64008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543032" y="2048256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287000" y="274320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Complaints / recall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914400" y="41148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SOP governance</a:t>
            </a:r>
            <a:endParaRPr lang="en-US" sz="1800" dirty="0"/>
          </a:p>
        </p:txBody>
      </p:sp>
      <p:sp>
        <p:nvSpPr>
          <p:cNvPr id="37" name="Shape 35"/>
          <p:cNvSpPr/>
          <p:nvPr/>
        </p:nvSpPr>
        <p:spPr>
          <a:xfrm>
            <a:off x="3657600" y="4224528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858768" y="4160520"/>
            <a:ext cx="1600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 owns SOP roadmap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532120" y="4224528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33288" y="4160520"/>
            <a:ext cx="1600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Affairs updates compliance SOPs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7406640" y="422452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607808" y="4160520"/>
            <a:ext cx="1600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Department audits execution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9281160" y="4224528"/>
            <a:ext cx="100584" cy="100584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482328" y="4160520"/>
            <a:ext cx="1600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platform records evidence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Project Management Roadmap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delivery reduces risk and allows early pilot operation.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94360" y="2176272"/>
            <a:ext cx="1463040" cy="0"/>
          </a:xfrm>
          <a:prstGeom prst="line">
            <a:avLst/>
          </a:prstGeom>
          <a:noFill/>
          <a:ln w="25400">
            <a:solidFill>
              <a:srgbClr val="06213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69848" y="1581912"/>
            <a:ext cx="502920" cy="50292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436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 Approval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9436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3–6 months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2514600" y="2176272"/>
            <a:ext cx="1463040" cy="0"/>
          </a:xfrm>
          <a:prstGeom prst="line">
            <a:avLst/>
          </a:prstGeom>
          <a:noFill/>
          <a:ln w="25400">
            <a:solidFill>
              <a:srgbClr val="06213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90088" y="1581912"/>
            <a:ext cx="502920" cy="50292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99008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1460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Master Plan + Regulation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51460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6–12 months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4434840" y="2176272"/>
            <a:ext cx="1463040" cy="0"/>
          </a:xfrm>
          <a:prstGeom prst="line">
            <a:avLst/>
          </a:prstGeom>
          <a:noFill/>
          <a:ln w="25400">
            <a:solidFill>
              <a:srgbClr val="06213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910328" y="1581912"/>
            <a:ext cx="502920" cy="502920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1032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43484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Infrastructure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43484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18–30 months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6355080" y="2176272"/>
            <a:ext cx="1463040" cy="0"/>
          </a:xfrm>
          <a:prstGeom prst="line">
            <a:avLst/>
          </a:prstGeom>
          <a:noFill/>
          <a:ln w="25400">
            <a:solidFill>
              <a:srgbClr val="C99A3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30568" y="1581912"/>
            <a:ext cx="502920" cy="502920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3056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35508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Zone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5508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12–18 months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275320" y="2176272"/>
            <a:ext cx="1463040" cy="0"/>
          </a:xfrm>
          <a:prstGeom prst="line">
            <a:avLst/>
          </a:prstGeom>
          <a:noFill/>
          <a:ln w="25400">
            <a:solidFill>
              <a:srgbClr val="C99A37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750808" y="1581912"/>
            <a:ext cx="502920" cy="502920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75080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27532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Expansion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27532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3–5 years</a:t>
            </a:r>
            <a:endParaRPr lang="en-US" sz="920" dirty="0"/>
          </a:p>
        </p:txBody>
      </p:sp>
      <p:sp>
        <p:nvSpPr>
          <p:cNvPr id="34" name="Shape 32"/>
          <p:cNvSpPr/>
          <p:nvPr/>
        </p:nvSpPr>
        <p:spPr>
          <a:xfrm>
            <a:off x="10195560" y="2176272"/>
            <a:ext cx="1463040" cy="0"/>
          </a:xfrm>
          <a:prstGeom prst="line">
            <a:avLst/>
          </a:prstGeom>
          <a:noFill/>
          <a:ln w="25400">
            <a:solidFill>
              <a:srgbClr val="C99A37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671048" y="1581912"/>
            <a:ext cx="502920" cy="502920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71048" y="1719072"/>
            <a:ext cx="5029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10195560" y="22402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Global Operation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10195560" y="27432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5–8 years</a:t>
            </a:r>
            <a:endParaRPr lang="en-US" sz="920" dirty="0"/>
          </a:p>
        </p:txBody>
      </p:sp>
      <p:sp>
        <p:nvSpPr>
          <p:cNvPr id="39" name="Text 37"/>
          <p:cNvSpPr/>
          <p:nvPr/>
        </p:nvSpPr>
        <p:spPr>
          <a:xfrm>
            <a:off x="914400" y="3977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objective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3108960" y="4005072"/>
            <a:ext cx="77724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first 50–100 factories and companies, test SOPs, start raw material and wholesale market operations, and sign first export / government supply agreements.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High-Level BOQ Structure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planning packages for feasibility and government budgeting.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777240" y="155448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79222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280160" y="176479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Studies + Master Plan</a:t>
            </a:r>
            <a:endParaRPr lang="en-US" sz="960" dirty="0"/>
          </a:p>
        </p:txBody>
      </p:sp>
      <p:sp>
        <p:nvSpPr>
          <p:cNvPr id="12" name="Shape 10"/>
          <p:cNvSpPr/>
          <p:nvPr/>
        </p:nvSpPr>
        <p:spPr>
          <a:xfrm>
            <a:off x="3017520" y="155448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54680" y="179222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520440" y="176479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Land + Infrastructure</a:t>
            </a:r>
            <a:endParaRPr lang="en-US" sz="960" dirty="0"/>
          </a:p>
        </p:txBody>
      </p:sp>
      <p:sp>
        <p:nvSpPr>
          <p:cNvPr id="15" name="Shape 13"/>
          <p:cNvSpPr/>
          <p:nvPr/>
        </p:nvSpPr>
        <p:spPr>
          <a:xfrm>
            <a:off x="5257800" y="155448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94960" y="179222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60720" y="176479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Factory Zones</a:t>
            </a:r>
            <a:endParaRPr lang="en-US" sz="960" dirty="0"/>
          </a:p>
        </p:txBody>
      </p:sp>
      <p:sp>
        <p:nvSpPr>
          <p:cNvPr id="18" name="Shape 16"/>
          <p:cNvSpPr/>
          <p:nvPr/>
        </p:nvSpPr>
        <p:spPr>
          <a:xfrm>
            <a:off x="7498080" y="155448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35240" y="179222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001000" y="176479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Labs + QA Center</a:t>
            </a:r>
            <a:endParaRPr lang="en-US" sz="960" dirty="0"/>
          </a:p>
        </p:txBody>
      </p:sp>
      <p:sp>
        <p:nvSpPr>
          <p:cNvPr id="21" name="Shape 19"/>
          <p:cNvSpPr/>
          <p:nvPr/>
        </p:nvSpPr>
        <p:spPr>
          <a:xfrm>
            <a:off x="9738360" y="155448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0" y="179222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241280" y="176479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Material Market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777240" y="306324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4400" y="330098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280160" y="32735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Wholesale Market</a:t>
            </a:r>
            <a:endParaRPr lang="en-US" sz="960" dirty="0"/>
          </a:p>
        </p:txBody>
      </p:sp>
      <p:sp>
        <p:nvSpPr>
          <p:cNvPr id="27" name="Shape 25"/>
          <p:cNvSpPr/>
          <p:nvPr/>
        </p:nvSpPr>
        <p:spPr>
          <a:xfrm>
            <a:off x="3017520" y="306324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54680" y="330098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520440" y="32735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Seaport Facility</a:t>
            </a:r>
            <a:endParaRPr lang="en-US" sz="960" dirty="0"/>
          </a:p>
        </p:txBody>
      </p:sp>
      <p:sp>
        <p:nvSpPr>
          <p:cNvPr id="30" name="Shape 28"/>
          <p:cNvSpPr/>
          <p:nvPr/>
        </p:nvSpPr>
        <p:spPr>
          <a:xfrm>
            <a:off x="5257800" y="306324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394960" y="330098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760720" y="32735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Air Cargo Hub</a:t>
            </a:r>
            <a:endParaRPr lang="en-US" sz="960" dirty="0"/>
          </a:p>
        </p:txBody>
      </p:sp>
      <p:sp>
        <p:nvSpPr>
          <p:cNvPr id="33" name="Shape 31"/>
          <p:cNvSpPr/>
          <p:nvPr/>
        </p:nvSpPr>
        <p:spPr>
          <a:xfrm>
            <a:off x="7498080" y="306324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35240" y="330098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001000" y="32735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Security + Safety</a:t>
            </a:r>
            <a:endParaRPr lang="en-US" sz="960" dirty="0"/>
          </a:p>
        </p:txBody>
      </p:sp>
      <p:sp>
        <p:nvSpPr>
          <p:cNvPr id="36" name="Shape 34"/>
          <p:cNvSpPr/>
          <p:nvPr/>
        </p:nvSpPr>
        <p:spPr>
          <a:xfrm>
            <a:off x="9738360" y="3063240"/>
            <a:ext cx="182880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875520" y="3300984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10241280" y="32735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Platform</a:t>
            </a:r>
            <a:endParaRPr lang="en-US" sz="960" dirty="0"/>
          </a:p>
        </p:txBody>
      </p:sp>
      <p:sp>
        <p:nvSpPr>
          <p:cNvPr id="39" name="Shape 37"/>
          <p:cNvSpPr/>
          <p:nvPr/>
        </p:nvSpPr>
        <p:spPr>
          <a:xfrm>
            <a:off x="1097280" y="4892040"/>
            <a:ext cx="9921240" cy="658368"/>
          </a:xfrm>
          <a:prstGeom prst="roundRect">
            <a:avLst>
              <a:gd name="adj" fmla="val 11111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371600" y="5102352"/>
            <a:ext cx="9372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BOQ requires engineering design, soil study, EIA, utility load calculations, GMP/GDP requirements, and port/aviation approvals.</a:t>
            </a:r>
            <a:endParaRPr lang="en-US" sz="10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Economic Value Proposition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strategic platform for exports, jobs, local value and medicine security.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85800" y="160020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1,000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075688"/>
            <a:ext cx="2194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factories / companies over phased rollout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017520" y="160020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A7A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 km²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017520" y="2075688"/>
            <a:ext cx="2194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proposed coastal land area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349240" y="160020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99A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50–100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349240" y="2075688"/>
            <a:ext cx="2194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companies in early operation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7680960" y="160020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8C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G2G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680960" y="2075688"/>
            <a:ext cx="2194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 supply agreements with governments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68680" y="32918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channels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868680" y="3794760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69848" y="3730752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Industrial leases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5897880" y="3794760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99048" y="3730752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Warehousing &amp; cold storage</a:t>
            </a:r>
            <a:endParaRPr lang="en-US" sz="1180" dirty="0"/>
          </a:p>
        </p:txBody>
      </p:sp>
      <p:sp>
        <p:nvSpPr>
          <p:cNvPr id="22" name="Shape 20"/>
          <p:cNvSpPr/>
          <p:nvPr/>
        </p:nvSpPr>
        <p:spPr>
          <a:xfrm>
            <a:off x="868680" y="4288536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69848" y="4224528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 testing and certification</a:t>
            </a:r>
            <a:endParaRPr lang="en-US" sz="1180" dirty="0"/>
          </a:p>
        </p:txBody>
      </p:sp>
      <p:sp>
        <p:nvSpPr>
          <p:cNvPr id="24" name="Shape 22"/>
          <p:cNvSpPr/>
          <p:nvPr/>
        </p:nvSpPr>
        <p:spPr>
          <a:xfrm>
            <a:off x="5897880" y="4288536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99048" y="4224528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 and air cargo handling</a:t>
            </a:r>
            <a:endParaRPr lang="en-US" sz="1180" dirty="0"/>
          </a:p>
        </p:txBody>
      </p:sp>
      <p:sp>
        <p:nvSpPr>
          <p:cNvPr id="26" name="Shape 24"/>
          <p:cNvSpPr/>
          <p:nvPr/>
        </p:nvSpPr>
        <p:spPr>
          <a:xfrm>
            <a:off x="868680" y="4782312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69848" y="471830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marketplace fees</a:t>
            </a:r>
            <a:endParaRPr lang="en-US" sz="1180" dirty="0"/>
          </a:p>
        </p:txBody>
      </p:sp>
      <p:sp>
        <p:nvSpPr>
          <p:cNvPr id="28" name="Shape 26"/>
          <p:cNvSpPr/>
          <p:nvPr/>
        </p:nvSpPr>
        <p:spPr>
          <a:xfrm>
            <a:off x="5897880" y="4782312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99048" y="471830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and regulatory services</a:t>
            </a:r>
            <a:endParaRPr lang="en-US" sz="11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Target Markets &amp; Government Supply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Abu Dhabi to high-demand medicine markets.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85800" y="1664208"/>
            <a:ext cx="6400800" cy="3840480"/>
          </a:xfrm>
          <a:prstGeom prst="rect">
            <a:avLst/>
          </a:prstGeom>
          <a:solidFill>
            <a:srgbClr val="EAF1F8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9385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Target regions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51560" y="24231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61288" y="25237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520440" y="24231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30168" y="25237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China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51560" y="31089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61288" y="32095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Russia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520440" y="31089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30168" y="32095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Africa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051560" y="37947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61288" y="38953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Asia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520440" y="3794760"/>
            <a:ext cx="210312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30168" y="3895344"/>
            <a:ext cx="18836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GCC / Middle East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589520" y="160020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Agreement model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7589520" y="2029968"/>
            <a:ext cx="438912" cy="438912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589520" y="2130552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156448" y="2020824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Define country medicine demand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8156448" y="2276856"/>
            <a:ext cx="3273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7589520" y="2807208"/>
            <a:ext cx="438912" cy="438912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89520" y="2907792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156448" y="2798064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Match demand with ADPIC factories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8156448" y="3054096"/>
            <a:ext cx="3273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7589520" y="3584448"/>
            <a:ext cx="438912" cy="438912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589520" y="3685032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156448" y="3575304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Agree price, quantity and delivery plan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8156448" y="3831336"/>
            <a:ext cx="3273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7589520" y="4361688"/>
            <a:ext cx="438912" cy="438912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89520" y="4462272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8156448" y="4352544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Execute annual supply with quality certificates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8156448" y="4608576"/>
            <a:ext cx="3273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15. Key Risks &amp; Controls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control must be designed into governance from day one.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914400" y="1508760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161848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delay</a:t>
            </a:r>
            <a:endParaRPr lang="en-US" sz="1030" dirty="0"/>
          </a:p>
        </p:txBody>
      </p:sp>
      <p:sp>
        <p:nvSpPr>
          <p:cNvPr id="11" name="Shape 9"/>
          <p:cNvSpPr/>
          <p:nvPr/>
        </p:nvSpPr>
        <p:spPr>
          <a:xfrm>
            <a:off x="5394960" y="1700784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6492240" y="1508760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75120" y="1618488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One-stop approval center</a:t>
            </a:r>
            <a:endParaRPr lang="en-US" sz="1030" dirty="0"/>
          </a:p>
        </p:txBody>
      </p:sp>
      <p:sp>
        <p:nvSpPr>
          <p:cNvPr id="14" name="Shape 12"/>
          <p:cNvSpPr/>
          <p:nvPr/>
        </p:nvSpPr>
        <p:spPr>
          <a:xfrm>
            <a:off x="914400" y="2167128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2276856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infrastructure cost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5394960" y="2359152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492240" y="2167128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75120" y="2276856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Phased delivery + QS validation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914400" y="2825496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" y="293522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failure</a:t>
            </a:r>
            <a:endParaRPr lang="en-US" sz="1030" dirty="0"/>
          </a:p>
        </p:txBody>
      </p:sp>
      <p:sp>
        <p:nvSpPr>
          <p:cNvPr id="21" name="Shape 19"/>
          <p:cNvSpPr/>
          <p:nvPr/>
        </p:nvSpPr>
        <p:spPr>
          <a:xfrm>
            <a:off x="5394960" y="3017520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6492240" y="2825496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75120" y="2935224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QA/QC + audits</a:t>
            </a:r>
            <a:endParaRPr lang="en-US" sz="1030" dirty="0"/>
          </a:p>
        </p:txBody>
      </p:sp>
      <p:sp>
        <p:nvSpPr>
          <p:cNvPr id="24" name="Shape 22"/>
          <p:cNvSpPr/>
          <p:nvPr/>
        </p:nvSpPr>
        <p:spPr>
          <a:xfrm>
            <a:off x="914400" y="3483864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97280" y="359359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Port/airport delay</a:t>
            </a:r>
            <a:endParaRPr lang="en-US" sz="1030" dirty="0"/>
          </a:p>
        </p:txBody>
      </p:sp>
      <p:sp>
        <p:nvSpPr>
          <p:cNvPr id="26" name="Shape 24"/>
          <p:cNvSpPr/>
          <p:nvPr/>
        </p:nvSpPr>
        <p:spPr>
          <a:xfrm>
            <a:off x="5394960" y="3675888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6492240" y="3483864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675120" y="3593592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Temporary link to existing logistics</a:t>
            </a:r>
            <a:endParaRPr lang="en-US" sz="1030" dirty="0"/>
          </a:p>
        </p:txBody>
      </p:sp>
      <p:sp>
        <p:nvSpPr>
          <p:cNvPr id="29" name="Shape 27"/>
          <p:cNvSpPr/>
          <p:nvPr/>
        </p:nvSpPr>
        <p:spPr>
          <a:xfrm>
            <a:off x="914400" y="4142232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97280" y="4251960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manufacturer attraction</a:t>
            </a:r>
            <a:endParaRPr lang="en-US" sz="1030" dirty="0"/>
          </a:p>
        </p:txBody>
      </p:sp>
      <p:sp>
        <p:nvSpPr>
          <p:cNvPr id="31" name="Shape 29"/>
          <p:cNvSpPr/>
          <p:nvPr/>
        </p:nvSpPr>
        <p:spPr>
          <a:xfrm>
            <a:off x="5394960" y="4334256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6492240" y="4142232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675120" y="4251960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campaign + incentives</a:t>
            </a:r>
            <a:endParaRPr lang="en-US" sz="1030" dirty="0"/>
          </a:p>
        </p:txBody>
      </p:sp>
      <p:sp>
        <p:nvSpPr>
          <p:cNvPr id="34" name="Shape 32"/>
          <p:cNvSpPr/>
          <p:nvPr/>
        </p:nvSpPr>
        <p:spPr>
          <a:xfrm>
            <a:off x="914400" y="4800600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97280" y="491032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B8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country variation</a:t>
            </a:r>
            <a:endParaRPr lang="en-US" sz="1030" dirty="0"/>
          </a:p>
        </p:txBody>
      </p:sp>
      <p:sp>
        <p:nvSpPr>
          <p:cNvPr id="36" name="Shape 34"/>
          <p:cNvSpPr/>
          <p:nvPr/>
        </p:nvSpPr>
        <p:spPr>
          <a:xfrm>
            <a:off x="5394960" y="4992624"/>
            <a:ext cx="914400" cy="0"/>
          </a:xfrm>
          <a:prstGeom prst="line">
            <a:avLst/>
          </a:prstGeom>
          <a:noFill/>
          <a:ln w="12700">
            <a:solidFill>
              <a:srgbClr val="AAB7C7"/>
            </a:solidFill>
            <a:prstDash val="solid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6492240" y="4800600"/>
            <a:ext cx="457200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D7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0" y="4910328"/>
            <a:ext cx="4023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30" b="1" dirty="0">
                <a:solidFill>
                  <a:srgbClr val="1B8C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International registration team</a:t>
            </a:r>
            <a:endParaRPr lang="en-US" sz="103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16. Recommended Government Decisions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Actions needed to move from concept to bankable feasibility and implementation.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868680" y="1691640"/>
            <a:ext cx="438912" cy="438912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79222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435608" y="1682496"/>
            <a:ext cx="9308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Approve concept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435608" y="1938528"/>
            <a:ext cx="9308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Recognize ADPIC as a strategic pharmaceutical industrial initiative.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68680" y="2514600"/>
            <a:ext cx="438912" cy="438912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6151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435608" y="2505456"/>
            <a:ext cx="9308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 steering committee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435608" y="2761488"/>
            <a:ext cx="9308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industry, health, economy, customs, ports, aviation and security stakeholders.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68680" y="3337560"/>
            <a:ext cx="438912" cy="438912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4381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35608" y="3328416"/>
            <a:ext cx="9308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Appoint master planner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435608" y="3584448"/>
            <a:ext cx="9308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full land plan, feasibility, EIA, BOQ and delivery model.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68680" y="4160520"/>
            <a:ext cx="438912" cy="438912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26110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35608" y="4151376"/>
            <a:ext cx="9308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Launch pilot package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435608" y="4407408"/>
            <a:ext cx="9308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50–100 companies and early raw material / wholesale markets.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68680" y="4983480"/>
            <a:ext cx="438912" cy="438912"/>
          </a:xfrm>
          <a:prstGeom prst="ellipse">
            <a:avLst/>
          </a:prstGeom>
          <a:solidFill>
            <a:srgbClr val="0B315F"/>
          </a:solidFill>
          <a:ln w="12700">
            <a:solidFill>
              <a:srgbClr val="0B315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08406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435608" y="4974336"/>
            <a:ext cx="9308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 international engagement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435608" y="5230368"/>
            <a:ext cx="9308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Invite manufacturers, suppliers, distributors and governments to MoUs.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17. Official Strategic Alignment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proposal is designed to complement UAE and Abu Dhabi industrial priorities.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777240" y="15087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Public-source alignment used for this presentation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822960" y="2029968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1965960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 300Bn — MoIAT strategy to raise industry contribution to GDP from AED133bn to AED300bn by 2031.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2960" y="2688336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24128" y="2624328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Abu Dhabi Industrial Strategy — AED10bn investment target to more than double manufacturing to AED172bn by 2031.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" y="3346704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3282696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ADIS focus sectors — Pharmaceuticals listed among Abu Dhabi targeted manufacturing sectors.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22960" y="4005072"/>
            <a:ext cx="100584" cy="100584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24128" y="3941064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Emirates Drug Establishment — Regulatory role includes drug approval, registration, manufacturing, market authorization, testing and inspection.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22960" y="4663440"/>
            <a:ext cx="100584" cy="100584"/>
          </a:xfrm>
          <a:prstGeom prst="ellipse">
            <a:avLst/>
          </a:prstGeom>
          <a:solidFill>
            <a:srgbClr val="0B315F"/>
          </a:solidFill>
          <a:ln w="12700">
            <a:solidFill>
              <a:srgbClr val="0B315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4599432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MOHAP GS&amp;DP — Guidance for pharmaceutical storage and distribution practices.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960120" y="5486400"/>
            <a:ext cx="10241280" cy="502920"/>
          </a:xfrm>
          <a:prstGeom prst="roundRect">
            <a:avLst>
              <a:gd name="adj" fmla="val 14545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88720" y="5641848"/>
            <a:ext cx="9784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proposition: ADPIC can transform Abu Dhabi into a global generic medicine manufacturing, trading and export hub.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Strategic Case for Abu Dhabi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pharma industrial platform aligned with national industrial growth and medicine security.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  <p:pic>
        <p:nvPicPr>
          <p:cNvPr id="9" name="Image 0" descr="/mnt/data/a_wide_angle_ultra_clean_high_tech_pharmaceutica_batch_2.png">    </p:cNvPr>
          <p:cNvPicPr>
            <a:picLocks noChangeAspect="1"/>
          </p:cNvPicPr>
          <p:nvPr/>
        </p:nvPicPr>
        <p:blipFill>
          <a:blip r:embed="rId1"/>
          <a:srcRect l="11676" r="11676" t="0" b="0"/>
          <a:stretch/>
        </p:blipFill>
        <p:spPr>
          <a:xfrm>
            <a:off x="6446520" y="1572768"/>
            <a:ext cx="5230368" cy="384048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40080" y="1828800"/>
            <a:ext cx="438912" cy="438912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0080" y="19293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207008" y="1819656"/>
            <a:ext cx="4828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Industrial diversification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1207008" y="2075688"/>
            <a:ext cx="4828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Adds pharma manufacturing, exports and advanced technology to Abu Dhabi’s industrial base.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40080" y="2788920"/>
            <a:ext cx="438912" cy="438912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288950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207008" y="2779776"/>
            <a:ext cx="4828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Healthcare security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1207008" y="3035808"/>
            <a:ext cx="4828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Builds resilient supply of essential generic medicines for UAE and partner governments.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40080" y="3749040"/>
            <a:ext cx="438912" cy="438912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384962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207008" y="3739896"/>
            <a:ext cx="4828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Global trade position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1207008" y="3995928"/>
            <a:ext cx="4828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manufacturing, wholesale medicine, raw materials, seaport and air cargo in one zone.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40080" y="4709160"/>
            <a:ext cx="438912" cy="438912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480974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207008" y="4700016"/>
            <a:ext cx="4828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Government-to-government supply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1207008" y="4956048"/>
            <a:ext cx="4828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a platform for long-term medicine supply agreements with target countries.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Project Vision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pharmaceutical ecosystem — not only an industrial estate.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85800" y="1668780"/>
            <a:ext cx="6035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ADPIC will give manufacturers a complete operating environment: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77240" y="214884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06213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231343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Land &amp; permissions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834640" y="214884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2AA7A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44368" y="231343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materials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892040" y="214884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C99A3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01768" y="231343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testing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77240" y="320040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06213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6968" y="336499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Wholesale buyers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834640" y="320040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2AA7A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44368" y="336499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Seaport &amp; airport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892040" y="3200400"/>
            <a:ext cx="1645920" cy="566928"/>
          </a:xfrm>
          <a:prstGeom prst="roundRect">
            <a:avLst>
              <a:gd name="adj" fmla="val 12903"/>
            </a:avLst>
          </a:prstGeom>
          <a:solidFill>
            <a:srgbClr val="C99A3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01768" y="3364992"/>
            <a:ext cx="1426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supply channels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315200" y="1554480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9A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promise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315200" y="1874520"/>
            <a:ext cx="3931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factory comes to Abu Dhabi and receives the full ecosystem to manufacture, buy inputs, test quality, sell in bulk and export globally.</a:t>
            </a:r>
            <a:endParaRPr lang="en-US" sz="2100" dirty="0"/>
          </a:p>
        </p:txBody>
      </p:sp>
      <p:sp>
        <p:nvSpPr>
          <p:cNvPr id="24" name="Shape 22"/>
          <p:cNvSpPr/>
          <p:nvPr/>
        </p:nvSpPr>
        <p:spPr>
          <a:xfrm>
            <a:off x="7360920" y="340156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562088" y="333756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Manufacturers focus on production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360920" y="395020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562088" y="388620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Distributors handle global market reach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7360920" y="449884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62088" y="4434840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signs long-term medicine supply programs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25 km² Coastal Master Zone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controlled industrial and trade ecosystem with direct sea and air access.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822960" y="1508760"/>
            <a:ext cx="6492240" cy="4206240"/>
          </a:xfrm>
          <a:prstGeom prst="rect">
            <a:avLst/>
          </a:prstGeom>
          <a:solidFill>
            <a:srgbClr val="DCEBFA"/>
          </a:solidFill>
          <a:ln w="19050">
            <a:solidFill>
              <a:srgbClr val="06213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1508760"/>
            <a:ext cx="2743200" cy="1463040"/>
          </a:xfrm>
          <a:prstGeom prst="rect">
            <a:avLst/>
          </a:prstGeom>
          <a:solidFill>
            <a:srgbClr val="06213F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011680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Clusters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566160" y="1508760"/>
            <a:ext cx="1828800" cy="1463040"/>
          </a:xfrm>
          <a:prstGeom prst="rect">
            <a:avLst/>
          </a:prstGeom>
          <a:solidFill>
            <a:srgbClr val="2AA7A8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03320" y="2011680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Material Market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394960" y="1508760"/>
            <a:ext cx="1920240" cy="1463040"/>
          </a:xfrm>
          <a:prstGeom prst="rect">
            <a:avLst/>
          </a:prstGeom>
          <a:solidFill>
            <a:srgbClr val="C99A37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532120" y="2011680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Wholesale Medicine Market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22960" y="2971800"/>
            <a:ext cx="1828800" cy="1280160"/>
          </a:xfrm>
          <a:prstGeom prst="rect">
            <a:avLst/>
          </a:prstGeom>
          <a:solidFill>
            <a:srgbClr val="1B8C6D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3474720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Labs / QA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651760" y="2971800"/>
            <a:ext cx="2103120" cy="1280160"/>
          </a:xfrm>
          <a:prstGeom prst="rect">
            <a:avLst/>
          </a:prstGeom>
          <a:solidFill>
            <a:srgbClr val="1E6B9C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88920" y="34747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Cold + Dry Warehouses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54880" y="2971800"/>
            <a:ext cx="2560320" cy="1280160"/>
          </a:xfrm>
          <a:prstGeom prst="rect">
            <a:avLst/>
          </a:prstGeom>
          <a:solidFill>
            <a:srgbClr val="0B315F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3474720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Service Center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22960" y="4251960"/>
            <a:ext cx="3657600" cy="1463040"/>
          </a:xfrm>
          <a:prstGeom prst="rect">
            <a:avLst/>
          </a:prstGeom>
          <a:solidFill>
            <a:srgbClr val="2AA7A8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4754880"/>
            <a:ext cx="3383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Seaport Corridor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480560" y="4251960"/>
            <a:ext cx="2834640" cy="1463040"/>
          </a:xfrm>
          <a:prstGeom prst="rect">
            <a:avLst/>
          </a:prstGeom>
          <a:solidFill>
            <a:srgbClr val="C99A37">
              <a:alpha val="96000"/>
            </a:srgbClr>
          </a:solidFill>
          <a:ln w="1524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17720" y="475488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Airport / Air Cargo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822960" y="5870448"/>
            <a:ext cx="6492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planning view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909560" y="160020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Planning principle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909560" y="216712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10728" y="21031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Cluster factories by product category and safety classification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909560" y="285292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10728" y="27889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raw materials, labs and warehousing close to production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7909560" y="353872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110728" y="34747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truck, buyer, employee and visitor movement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7909560" y="422452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110728" y="41605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Reserve expansion corridors for future capacity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Industrial Clusters &amp; Specialization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Specialization reduces market confusion and strengthens buyer confidence.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  <p:pic>
        <p:nvPicPr>
          <p:cNvPr id="9" name="Image 0" descr="/mnt/data/a_wide_angle_ultra_clean_high_tech_pharmaceutica_batch_2.png">    </p:cNvPr>
          <p:cNvPicPr>
            <a:picLocks noChangeAspect="1"/>
          </p:cNvPicPr>
          <p:nvPr/>
        </p:nvPicPr>
        <p:blipFill>
          <a:blip r:embed="rId1"/>
          <a:srcRect l="19596" r="19596" t="0" b="0"/>
          <a:stretch/>
        </p:blipFill>
        <p:spPr>
          <a:xfrm>
            <a:off x="594360" y="1627632"/>
            <a:ext cx="4297680" cy="39776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349240" y="157276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Target cluster examples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5394960" y="2121408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596128" y="20574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Diabetes medicines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5394960" y="2624328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596128" y="256032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Blood pressure &amp; heart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5394960" y="312724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596128" y="306324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Antibiotics</a:t>
            </a:r>
            <a:endParaRPr lang="en-US" sz="1220" dirty="0"/>
          </a:p>
        </p:txBody>
      </p:sp>
      <p:sp>
        <p:nvSpPr>
          <p:cNvPr id="17" name="Shape 14"/>
          <p:cNvSpPr/>
          <p:nvPr/>
        </p:nvSpPr>
        <p:spPr>
          <a:xfrm>
            <a:off x="5394960" y="3630168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596128" y="35661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Injections &amp; IV fluids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5394960" y="4133088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596128" y="406908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Pediatric medicines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5394960" y="463600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596128" y="45720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Herbal / natural products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8778240" y="1600200"/>
            <a:ext cx="2560320" cy="3291840"/>
          </a:xfrm>
          <a:prstGeom prst="roundRect">
            <a:avLst>
              <a:gd name="adj" fmla="val 2857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006840" y="182880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9A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Rule of the zone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9006840" y="2331720"/>
            <a:ext cx="2103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manufacturer and distributor should have a clear category. General trading in all categories requires special approval.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9006840" y="406908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Buyer knows exactly where to go.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Raw Material Supply Market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 available inside the zone — controlled, tested and traceable.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  <p:pic>
        <p:nvPicPr>
          <p:cNvPr id="9" name="Image 0" descr="/mnt/data/a_wide_clean_corporate_industrial_infographic_sty_batch_4.png">    </p:cNvPr>
          <p:cNvPicPr>
            <a:picLocks noChangeAspect="1"/>
          </p:cNvPicPr>
          <p:nvPr/>
        </p:nvPicPr>
        <p:blipFill>
          <a:blip r:embed="rId1"/>
          <a:srcRect l="13037" r="13036" t="0" b="0"/>
          <a:stretch/>
        </p:blipFill>
        <p:spPr>
          <a:xfrm>
            <a:off x="621792" y="1627632"/>
            <a:ext cx="5669280" cy="43159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675120" y="1572768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matters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720840" y="2212848"/>
            <a:ext cx="100584" cy="100584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22008" y="21488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Reduces procurement complexity for factories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720840" y="2898648"/>
            <a:ext cx="100584" cy="100584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22008" y="28346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regulated traceability from material to batch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720840" y="3584448"/>
            <a:ext cx="100584" cy="100584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922008" y="35204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cold-chain and hazardous material controls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720840" y="4270248"/>
            <a:ext cx="100584" cy="100584"/>
          </a:xfrm>
          <a:prstGeom prst="ellipse">
            <a:avLst/>
          </a:prstGeom>
          <a:solidFill>
            <a:srgbClr val="1B8C6D"/>
          </a:solidFill>
          <a:ln w="12700">
            <a:solidFill>
              <a:srgbClr val="1B8C6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22008" y="420624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Builds confidence for international buyers and regulators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6720840" y="5120640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SOP control points: supplier registration, certificate review, sample testing, approved storage, transaction logging, recall readiness.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Wholesale Medicine Market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controlled buying and selling hub connected directly to factories and export logistics.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  <p:pic>
        <p:nvPicPr>
          <p:cNvPr id="9" name="Image 0" descr="/mnt/data/a_wide_high_resolution_composite_collage_image_of_batch_3.png">    </p:cNvPr>
          <p:cNvPicPr>
            <a:picLocks noChangeAspect="1"/>
          </p:cNvPicPr>
          <p:nvPr/>
        </p:nvPicPr>
        <p:blipFill>
          <a:blip r:embed="rId1"/>
          <a:srcRect l="13269" r="13269" t="0" b="0"/>
          <a:stretch/>
        </p:blipFill>
        <p:spPr>
          <a:xfrm>
            <a:off x="6172200" y="1627632"/>
            <a:ext cx="5394960" cy="41330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5800" y="166420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Buyer journey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85800" y="2148840"/>
            <a:ext cx="438912" cy="438912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5800" y="224942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52728" y="2139696"/>
            <a:ext cx="4279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Enter approved trade access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1252728" y="2395728"/>
            <a:ext cx="4279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International buyer, government delegation or distributor registers.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85800" y="3154680"/>
            <a:ext cx="438912" cy="438912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85800" y="325526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252728" y="3145536"/>
            <a:ext cx="4279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 to specialized category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1252728" y="3401568"/>
            <a:ext cx="4279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Diabetes, injections, antibiotics, pediatric medicines and other focused counters.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85800" y="4160520"/>
            <a:ext cx="438912" cy="438912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85800" y="426110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252728" y="4151376"/>
            <a:ext cx="4279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Purchase &amp; export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1252728" y="4407408"/>
            <a:ext cx="4279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Factory supply, quality certificate, documents and shipment prepared in one workflow.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85800" y="55321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Result: factories do not need to chase buyers; buyers do not need to search globally.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Sea + Air Logistics Engine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Pharma logistics designed for speed, control and global supply.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50" dirty="0"/>
          </a:p>
        </p:txBody>
      </p:sp>
      <p:pic>
        <p:nvPicPr>
          <p:cNvPr id="9" name="Image 0" descr="/mnt/data/a_wide_panoramic_high_detail_industrial_logistics_batch_5.png">    </p:cNvPr>
          <p:cNvPicPr>
            <a:picLocks noChangeAspect="1"/>
          </p:cNvPicPr>
          <p:nvPr/>
        </p:nvPicPr>
        <p:blipFill>
          <a:blip r:embed="rId1"/>
          <a:srcRect l="10528" r="10528" t="0" b="0"/>
          <a:stretch/>
        </p:blipFill>
        <p:spPr>
          <a:xfrm>
            <a:off x="566928" y="1627632"/>
            <a:ext cx="5669280" cy="404164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720840" y="170078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export modes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720840" y="2057400"/>
            <a:ext cx="438912" cy="438912"/>
          </a:xfrm>
          <a:prstGeom prst="ellipse">
            <a:avLst/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20840" y="215798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287768" y="2048256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Sea freight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287768" y="2304288"/>
            <a:ext cx="3822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Bulk exports, containers, raw material imports, regional and global shipments.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720840" y="3246120"/>
            <a:ext cx="438912" cy="438912"/>
          </a:xfrm>
          <a:prstGeom prst="ellipse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720840" y="334670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287768" y="3236976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Air cargo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7287768" y="3493008"/>
            <a:ext cx="3822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Urgent medicines, high-value shipments, cold chain and emergency government supply.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720840" y="4434840"/>
            <a:ext cx="438912" cy="438912"/>
          </a:xfrm>
          <a:prstGeom prst="ellipse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720840" y="4535424"/>
            <a:ext cx="438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7287768" y="4425696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tracking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287768" y="4681728"/>
            <a:ext cx="3822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Batch, temperature, shipment status and delivery confirmation linked in one platform.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30352"/>
          </a:xfrm>
          <a:prstGeom prst="rect">
            <a:avLst/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30352"/>
            <a:ext cx="12191695" cy="73152"/>
          </a:xfrm>
          <a:prstGeom prst="rect">
            <a:avLst/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7498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Government-Supported Business Model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124358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infrastructure from Abu Dhabi; industrial operators come to manufacture and trade.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889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6537960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ADPIC | Abu Dhabi Pharmaceutical Industrial Corporation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1201400" y="653796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85800" y="1508760"/>
            <a:ext cx="2743200" cy="1005840"/>
          </a:xfrm>
          <a:prstGeom prst="roundRect">
            <a:avLst>
              <a:gd name="adj" fmla="val 7273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 provides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794760" y="179222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04488" y="189280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Land &amp; zoning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257800" y="179222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67528" y="189280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Infrastructure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720840" y="179222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30568" y="189280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One-stop approvals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183880" y="179222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93608" y="189280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Ports / air cargo link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646920" y="179222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06213F"/>
          </a:solidFill>
          <a:ln w="12700">
            <a:solidFill>
              <a:srgbClr val="06213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56648" y="189280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Promotion &amp; G2G access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85800" y="2971800"/>
            <a:ext cx="2743200" cy="1005840"/>
          </a:xfrm>
          <a:prstGeom prst="roundRect">
            <a:avLst>
              <a:gd name="adj" fmla="val 7273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331927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Industry operates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794760" y="325526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904488" y="335584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Factories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257800" y="325526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67528" y="335584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material supply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720840" y="325526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30568" y="335584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Wholesale distribution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8183880" y="325526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93608" y="335584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Packaging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9646920" y="325526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2AA7A8"/>
          </a:solidFill>
          <a:ln w="12700">
            <a:solidFill>
              <a:srgbClr val="2AA7A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56648" y="335584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Logistics services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85800" y="4434840"/>
            <a:ext cx="2743200" cy="1005840"/>
          </a:xfrm>
          <a:prstGeom prst="roundRect">
            <a:avLst>
              <a:gd name="adj" fmla="val 7273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68680" y="47823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Market receives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794760" y="471830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904488" y="481888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Affordable generic medicines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257800" y="471830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367528" y="481888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Reliable supply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720840" y="471830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30568" y="481888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documentation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8183880" y="471830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293608" y="481888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 readiness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646920" y="4718304"/>
            <a:ext cx="1234440" cy="402336"/>
          </a:xfrm>
          <a:prstGeom prst="roundRect">
            <a:avLst>
              <a:gd name="adj" fmla="val 18182"/>
            </a:avLst>
          </a:prstGeom>
          <a:solidFill>
            <a:srgbClr val="C99A37"/>
          </a:solidFill>
          <a:ln w="12700">
            <a:solidFill>
              <a:srgbClr val="C99A3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756648" y="4818888"/>
            <a:ext cx="1014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Long-term contracts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914400" y="5961888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621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ADPIC value: the ecosystem removes the friction between licensing, production, inputs, buyers and export logistics.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ADPIC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Abu Dhabi Pharmaceutical Industrial Corporation – Government Presentation</dc:title>
  <dc:subject>ADPIC Government Presentation</dc:subject>
  <dc:creator>OpenAI</dc:creator>
  <cp:lastModifiedBy>OpenAI</cp:lastModifiedBy>
  <cp:revision>1</cp:revision>
  <dcterms:created xsi:type="dcterms:W3CDTF">2026-06-19T14:17:04Z</dcterms:created>
  <dcterms:modified xsi:type="dcterms:W3CDTF">2026-06-19T14:17:04Z</dcterms:modified>
</cp:coreProperties>
</file>